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68" r:id="rId4"/>
    <p:sldId id="277" r:id="rId5"/>
    <p:sldId id="276" r:id="rId6"/>
    <p:sldId id="278" r:id="rId7"/>
    <p:sldId id="279" r:id="rId8"/>
    <p:sldId id="280" r:id="rId9"/>
    <p:sldId id="281" r:id="rId10"/>
    <p:sldId id="282" r:id="rId11"/>
    <p:sldId id="283" r:id="rId12"/>
    <p:sldId id="270" r:id="rId13"/>
    <p:sldId id="271" r:id="rId14"/>
    <p:sldId id="272" r:id="rId15"/>
    <p:sldId id="273" r:id="rId16"/>
    <p:sldId id="2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17BE9-98B3-C202-0BD5-2D3099BA80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4250AB-5224-2ABE-0284-A1A7345563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2E64A-D8E6-0DAD-B069-733A72A2D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5AE64-DB1B-4D34-9AA1-29EAB9595531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61924-6ACD-3B64-41D4-76736D2FD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2D054-496F-0410-C9AA-7D1FA6F13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C4B8-E2DE-4BDD-A80F-7329FD3A8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98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9B94D-3E08-9CB1-B31A-5CFE63C54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B2AE2E-CDFD-3341-FE8E-53FA002B01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9D973-0D34-A9D8-0E87-42468CEE6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5AE64-DB1B-4D34-9AA1-29EAB9595531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E29E1-B514-8071-E922-330DE4763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38CBA-E9DD-A11E-B072-C8F990D1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C4B8-E2DE-4BDD-A80F-7329FD3A8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13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5B0E16-2BEB-70E5-60BD-27CAECD67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CCC559-5E69-CCF2-A26C-E3B58C5BC9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079B1-6A0D-6BAE-FA41-EC59E289A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5AE64-DB1B-4D34-9AA1-29EAB9595531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F9800-AD2E-A097-B24B-FC8B44C41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05449-187B-8403-B843-69428B043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C4B8-E2DE-4BDD-A80F-7329FD3A8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29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B43EB-B772-E650-9EF2-CA7AB6594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A2D4F-69E8-7DC1-E66A-D1F0BD0BE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A208E-BFE8-D6F5-233E-3211AD8D0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5AE64-DB1B-4D34-9AA1-29EAB9595531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32625-4D71-6AE0-FADD-CF20FEF1F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91B61-54D5-08C5-1971-2154684D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C4B8-E2DE-4BDD-A80F-7329FD3A8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914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A46EA-A814-8307-398F-FDC44AC63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38D864-8BB4-1685-1A70-6AF27BBB9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560DC-C6BB-6F74-0EFB-1DDDD8372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5AE64-DB1B-4D34-9AA1-29EAB9595531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2AC55-82BD-AB25-AAF9-48FA31C7F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3091F-1297-3B01-E10F-57ED58797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C4B8-E2DE-4BDD-A80F-7329FD3A8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573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72280-F279-D698-D507-8FF94F043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50211-A3CC-17F7-7467-0C85876326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29F84B-1B01-4DF8-AAF9-63B6B477F5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92E394-3E87-DAD3-A63B-42063ED01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5AE64-DB1B-4D34-9AA1-29EAB9595531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34718-F3C4-2833-1FB7-739C165B1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A93F5E-5CEA-65B5-47B2-F969E301B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C4B8-E2DE-4BDD-A80F-7329FD3A8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512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9FCA9-2B37-763F-2B98-57D6390C5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38FC3-4E4C-D7C4-FFC2-0CB820FDE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779EDB-A0D0-B081-3B51-A56FA00E49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3DD2CC-0972-103B-6CFE-FF116E4E9A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CD04E-A9C9-7D4C-1B05-3486F9DE31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234EAF-8CBA-F1DC-0089-BFCE4B29E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5AE64-DB1B-4D34-9AA1-29EAB9595531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1EB180-2EE4-F7D1-F82C-D151A6F90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975D0C-DDF9-4E50-7087-E95367431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C4B8-E2DE-4BDD-A80F-7329FD3A8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23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C0711-F01B-EDF6-CF62-8F41B65C7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A73A86-FF68-A257-C8A1-A3C7F1284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5AE64-DB1B-4D34-9AA1-29EAB9595531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80DCBD-40A4-0637-0D04-C3B5468EC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235AF-2CF4-ACC7-32F6-A01354094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C4B8-E2DE-4BDD-A80F-7329FD3A8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62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E9E1CE-A009-4F44-0DBB-26E141032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5AE64-DB1B-4D34-9AA1-29EAB9595531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5BAEA6-533E-2405-2006-9AC30924F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521C2-2ED0-E9AF-D4FE-9D4A431C7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C4B8-E2DE-4BDD-A80F-7329FD3A8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264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425FC-5640-BC98-9976-B69DAA24D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D0A9A-DAFE-995A-10E9-196490CE3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5FBA2D-DBE7-1B71-84FB-BB17F0C12A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BD729-5CBE-CE25-1925-531C73B4D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5AE64-DB1B-4D34-9AA1-29EAB9595531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C96E1E-F2FA-C78C-62FF-AAFF4C61B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123E4-A79E-D8A6-0B44-071BF1E91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C4B8-E2DE-4BDD-A80F-7329FD3A8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350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9102E-3F9B-7F3B-7491-1E13B6ECD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58D9A0-32DE-D311-7771-E181AF1D5B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7017B-DD2C-99C8-5296-06BB72235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9B303-20D9-9114-DEAE-6882526CC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5AE64-DB1B-4D34-9AA1-29EAB9595531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23DBD4-9260-3FF0-EDB2-2D150B8C7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50349F-AFAF-572C-6BED-A4C83B318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C4B8-E2DE-4BDD-A80F-7329FD3A8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512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371FF7-0FEA-13AC-D5E0-9C62CF2A1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62032-5BA9-6E1C-F798-1CCCE32A4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96611F-9BF2-88BB-F766-6340BF7A53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65AE64-DB1B-4D34-9AA1-29EAB9595531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E6F92-0E19-97B9-D53C-7B9D71C1D2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182433-23E4-4675-D63B-1B86BCA2A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6C4B8-E2DE-4BDD-A80F-7329FD3A8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746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thingiverse.com/thing:3723561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67DDD9-EC2B-88B9-3190-07A7FE50DEEB}"/>
              </a:ext>
            </a:extLst>
          </p:cNvPr>
          <p:cNvSpPr txBox="1"/>
          <p:nvPr/>
        </p:nvSpPr>
        <p:spPr>
          <a:xfrm>
            <a:off x="4343400" y="2274838"/>
            <a:ext cx="3505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LEGOLAS</a:t>
            </a:r>
          </a:p>
          <a:p>
            <a:pPr algn="ctr"/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3D Printing Guide</a:t>
            </a:r>
          </a:p>
        </p:txBody>
      </p:sp>
    </p:spTree>
    <p:extLst>
      <p:ext uri="{BB962C8B-B14F-4D97-AF65-F5344CB8AC3E}">
        <p14:creationId xmlns:p14="http://schemas.microsoft.com/office/powerpoint/2010/main" val="1937062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C47959-C1D0-9C2A-92D2-B221E0929E27}"/>
              </a:ext>
            </a:extLst>
          </p:cNvPr>
          <p:cNvSpPr txBox="1"/>
          <p:nvPr/>
        </p:nvSpPr>
        <p:spPr>
          <a:xfrm>
            <a:off x="320546" y="338221"/>
            <a:ext cx="10829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Raspberry Pi Case (</a:t>
            </a:r>
            <a:r>
              <a:rPr lang="en-US" sz="2400" i="1" dirty="0"/>
              <a:t>Sourced From: </a:t>
            </a:r>
            <a:r>
              <a:rPr lang="en-US" sz="2400" i="1" dirty="0">
                <a:hlinkClick r:id="rId2"/>
              </a:rPr>
              <a:t>https://www.thingiverse.com/thing:3723561</a:t>
            </a:r>
            <a:r>
              <a:rPr lang="en-US" sz="2400" b="1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FFAEE2-E402-FB85-8732-1DBF8846D088}"/>
              </a:ext>
            </a:extLst>
          </p:cNvPr>
          <p:cNvSpPr txBox="1"/>
          <p:nvPr/>
        </p:nvSpPr>
        <p:spPr>
          <a:xfrm>
            <a:off x="393683" y="876777"/>
            <a:ext cx="108963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Quantity Needed: </a:t>
            </a:r>
            <a:r>
              <a:rPr lang="en-US" dirty="0"/>
              <a:t>1</a:t>
            </a:r>
          </a:p>
          <a:p>
            <a:r>
              <a:rPr lang="en-US" b="1" dirty="0"/>
              <a:t>Supports: </a:t>
            </a:r>
            <a:r>
              <a:rPr lang="en-US" dirty="0"/>
              <a:t>None</a:t>
            </a:r>
          </a:p>
          <a:p>
            <a:r>
              <a:rPr lang="en-US" b="1" dirty="0"/>
              <a:t>Post processing: </a:t>
            </a:r>
            <a:r>
              <a:rPr lang="en-US" dirty="0"/>
              <a:t>None</a:t>
            </a:r>
          </a:p>
          <a:p>
            <a:r>
              <a:rPr lang="en-US" b="1" dirty="0"/>
              <a:t>PLA used (both parts): </a:t>
            </a:r>
            <a:r>
              <a:rPr lang="en-US" dirty="0"/>
              <a:t>16.51 g</a:t>
            </a:r>
          </a:p>
          <a:p>
            <a:r>
              <a:rPr lang="en-US" b="1" dirty="0"/>
              <a:t>Estimated PLA cost (both parts): </a:t>
            </a:r>
            <a:r>
              <a:rPr lang="en-US" dirty="0"/>
              <a:t>$0.50</a:t>
            </a:r>
          </a:p>
          <a:p>
            <a:r>
              <a:rPr lang="en-US" b="1" dirty="0"/>
              <a:t>Estimated Print Time (both parts): </a:t>
            </a:r>
            <a:r>
              <a:rPr lang="en-US" dirty="0"/>
              <a:t>1.75 hours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78F71-5076-8294-2F3A-78525C71D952}"/>
              </a:ext>
            </a:extLst>
          </p:cNvPr>
          <p:cNvSpPr txBox="1"/>
          <p:nvPr/>
        </p:nvSpPr>
        <p:spPr>
          <a:xfrm>
            <a:off x="1887408" y="2877722"/>
            <a:ext cx="2075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Orientation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9D91B6-9E65-339F-2A8A-A0FC7A4973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50" t="29387" r="40994" b="15238"/>
          <a:stretch/>
        </p:blipFill>
        <p:spPr>
          <a:xfrm>
            <a:off x="877880" y="3450180"/>
            <a:ext cx="4083093" cy="3060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7664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C47959-C1D0-9C2A-92D2-B221E0929E27}"/>
              </a:ext>
            </a:extLst>
          </p:cNvPr>
          <p:cNvSpPr txBox="1"/>
          <p:nvPr/>
        </p:nvSpPr>
        <p:spPr>
          <a:xfrm>
            <a:off x="320546" y="338221"/>
            <a:ext cx="10829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Reservoir Stand and Tanks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FFAEE2-E402-FB85-8732-1DBF8846D088}"/>
              </a:ext>
            </a:extLst>
          </p:cNvPr>
          <p:cNvSpPr txBox="1"/>
          <p:nvPr/>
        </p:nvSpPr>
        <p:spPr>
          <a:xfrm>
            <a:off x="393683" y="876777"/>
            <a:ext cx="108963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Quantity Needed: </a:t>
            </a:r>
            <a:r>
              <a:rPr lang="en-US" dirty="0"/>
              <a:t>1 of each</a:t>
            </a:r>
          </a:p>
          <a:p>
            <a:r>
              <a:rPr lang="en-US" b="1" dirty="0"/>
              <a:t>Supports: </a:t>
            </a:r>
            <a:r>
              <a:rPr lang="en-US" dirty="0"/>
              <a:t>Yes (</a:t>
            </a:r>
            <a:r>
              <a:rPr lang="en-US" i="1" dirty="0"/>
              <a:t>on build plate only</a:t>
            </a:r>
            <a:r>
              <a:rPr lang="en-US" dirty="0"/>
              <a:t>)</a:t>
            </a:r>
          </a:p>
          <a:p>
            <a:r>
              <a:rPr lang="en-US" b="1" dirty="0"/>
              <a:t>Post processing: </a:t>
            </a:r>
            <a:r>
              <a:rPr lang="en-US" dirty="0"/>
              <a:t>Remove support material carefully</a:t>
            </a:r>
          </a:p>
          <a:p>
            <a:r>
              <a:rPr lang="en-US" b="1" dirty="0"/>
              <a:t>PLA used (2): </a:t>
            </a:r>
            <a:r>
              <a:rPr lang="en-US" dirty="0"/>
              <a:t>203.41 g</a:t>
            </a:r>
          </a:p>
          <a:p>
            <a:r>
              <a:rPr lang="en-US" b="1" dirty="0"/>
              <a:t>Estimated PLA cost (2): </a:t>
            </a:r>
            <a:r>
              <a:rPr lang="en-US" dirty="0"/>
              <a:t>$6.15</a:t>
            </a:r>
          </a:p>
          <a:p>
            <a:r>
              <a:rPr lang="en-US" b="1" dirty="0"/>
              <a:t>Estimated Print Time (2): </a:t>
            </a:r>
            <a:r>
              <a:rPr lang="en-US" dirty="0"/>
              <a:t>15.5 hours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0876AB-066E-A0D4-1FDD-E4EB2FFB232B}"/>
              </a:ext>
            </a:extLst>
          </p:cNvPr>
          <p:cNvSpPr txBox="1"/>
          <p:nvPr/>
        </p:nvSpPr>
        <p:spPr>
          <a:xfrm>
            <a:off x="2048965" y="2877722"/>
            <a:ext cx="171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Orientation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33DAFC-EC0C-DDDA-3F78-8B09AEC78D80}"/>
              </a:ext>
            </a:extLst>
          </p:cNvPr>
          <p:cNvSpPr txBox="1"/>
          <p:nvPr/>
        </p:nvSpPr>
        <p:spPr>
          <a:xfrm>
            <a:off x="7615579" y="2877722"/>
            <a:ext cx="171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w/Supports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7AB965-00CD-04D6-7C8E-9235324812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2" t="22585" r="29744" b="9116"/>
          <a:stretch/>
        </p:blipFill>
        <p:spPr>
          <a:xfrm>
            <a:off x="503853" y="3340360"/>
            <a:ext cx="5047860" cy="30567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FC081F-94FE-18FC-6A98-BCA664926F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37" t="14150" r="34643" b="33606"/>
          <a:stretch/>
        </p:blipFill>
        <p:spPr>
          <a:xfrm>
            <a:off x="6375918" y="3375440"/>
            <a:ext cx="4131357" cy="30567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25C9FB-56FF-A68E-FD2D-38A0824E455E}"/>
              </a:ext>
            </a:extLst>
          </p:cNvPr>
          <p:cNvSpPr txBox="1"/>
          <p:nvPr/>
        </p:nvSpPr>
        <p:spPr>
          <a:xfrm>
            <a:off x="3373669" y="4991878"/>
            <a:ext cx="774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Stand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489EF3-73F6-9161-1765-26991E9CB090}"/>
              </a:ext>
            </a:extLst>
          </p:cNvPr>
          <p:cNvSpPr txBox="1"/>
          <p:nvPr/>
        </p:nvSpPr>
        <p:spPr>
          <a:xfrm>
            <a:off x="1446244" y="4356624"/>
            <a:ext cx="774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Tanks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EFFFF2-96AF-3FE3-B2C8-BE5D993A76C5}"/>
              </a:ext>
            </a:extLst>
          </p:cNvPr>
          <p:cNvSpPr txBox="1"/>
          <p:nvPr/>
        </p:nvSpPr>
        <p:spPr>
          <a:xfrm>
            <a:off x="6375918" y="410234"/>
            <a:ext cx="520337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u="sng" dirty="0"/>
              <a:t>Printing Note:</a:t>
            </a:r>
          </a:p>
          <a:p>
            <a:r>
              <a:rPr lang="en-US" sz="1600" dirty="0"/>
              <a:t>The tanks hold water or weak acid/base solution, which can leak into the tank through micropores between layer lines or through polymeric swelling.  To avoid this, print the tank with 5-6 perimeter and 5-6 solid bottom layers (i.e., no infill pattern). These settings are set in the “Reservoir Tanks and Stand” file if using a Prusa printer.  Additionally, it can help to add an epoxy resin coating after printing.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542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9ACC775-2D87-AB90-BAF9-C6B4DF5A09EF}"/>
              </a:ext>
            </a:extLst>
          </p:cNvPr>
          <p:cNvSpPr txBox="1"/>
          <p:nvPr/>
        </p:nvSpPr>
        <p:spPr>
          <a:xfrm>
            <a:off x="320546" y="338221"/>
            <a:ext cx="7461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Additional Printing Details – </a:t>
            </a:r>
            <a:r>
              <a:rPr lang="en-US" sz="2400" b="1" dirty="0">
                <a:solidFill>
                  <a:srgbClr val="FF0000"/>
                </a:solidFill>
              </a:rPr>
              <a:t>Layers and Perimeters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FF9357-3B95-6180-E179-78E82A9332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0" t="11664" b="25850"/>
          <a:stretch/>
        </p:blipFill>
        <p:spPr>
          <a:xfrm>
            <a:off x="541175" y="1286351"/>
            <a:ext cx="10605795" cy="428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449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9ACC775-2D87-AB90-BAF9-C6B4DF5A09EF}"/>
              </a:ext>
            </a:extLst>
          </p:cNvPr>
          <p:cNvSpPr txBox="1"/>
          <p:nvPr/>
        </p:nvSpPr>
        <p:spPr>
          <a:xfrm>
            <a:off x="320546" y="338221"/>
            <a:ext cx="7461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Additional Printing Details – </a:t>
            </a:r>
            <a:r>
              <a:rPr lang="en-US" sz="2400" b="1" dirty="0">
                <a:solidFill>
                  <a:srgbClr val="FF0000"/>
                </a:solidFill>
              </a:rPr>
              <a:t>Infill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328C7B-4E0C-704E-AFFB-D2D1C5F361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57" t="11664" b="28027"/>
          <a:stretch/>
        </p:blipFill>
        <p:spPr>
          <a:xfrm>
            <a:off x="559836" y="1224229"/>
            <a:ext cx="10624457" cy="413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50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9ACC775-2D87-AB90-BAF9-C6B4DF5A09EF}"/>
              </a:ext>
            </a:extLst>
          </p:cNvPr>
          <p:cNvSpPr txBox="1"/>
          <p:nvPr/>
        </p:nvSpPr>
        <p:spPr>
          <a:xfrm>
            <a:off x="320546" y="338221"/>
            <a:ext cx="7461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Additional Printing Details – </a:t>
            </a:r>
            <a:r>
              <a:rPr lang="en-US" sz="2400" b="1" dirty="0">
                <a:solidFill>
                  <a:srgbClr val="FF0000"/>
                </a:solidFill>
              </a:rPr>
              <a:t>Skirt &amp; Brim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EFFF86-91F5-B80D-F0F8-58DC8576FA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33" t="11664" b="56734"/>
          <a:stretch/>
        </p:blipFill>
        <p:spPr>
          <a:xfrm>
            <a:off x="550504" y="1261751"/>
            <a:ext cx="10615127" cy="216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10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9ACC775-2D87-AB90-BAF9-C6B4DF5A09EF}"/>
              </a:ext>
            </a:extLst>
          </p:cNvPr>
          <p:cNvSpPr txBox="1"/>
          <p:nvPr/>
        </p:nvSpPr>
        <p:spPr>
          <a:xfrm>
            <a:off x="320546" y="338221"/>
            <a:ext cx="7461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Additional Printing Details – </a:t>
            </a:r>
            <a:r>
              <a:rPr lang="en-US" sz="2400" b="1" dirty="0">
                <a:solidFill>
                  <a:srgbClr val="FF0000"/>
                </a:solidFill>
              </a:rPr>
              <a:t>Support Material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B206B1-FF41-E591-E314-AF974C1759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33" t="11664" b="16326"/>
          <a:stretch/>
        </p:blipFill>
        <p:spPr>
          <a:xfrm>
            <a:off x="578496" y="1331731"/>
            <a:ext cx="10615127" cy="493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02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9ACC775-2D87-AB90-BAF9-C6B4DF5A09EF}"/>
              </a:ext>
            </a:extLst>
          </p:cNvPr>
          <p:cNvSpPr txBox="1"/>
          <p:nvPr/>
        </p:nvSpPr>
        <p:spPr>
          <a:xfrm>
            <a:off x="320546" y="338221"/>
            <a:ext cx="7461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Additional Printing Details – </a:t>
            </a:r>
            <a:r>
              <a:rPr lang="en-US" sz="2400" b="1" dirty="0">
                <a:solidFill>
                  <a:srgbClr val="FF0000"/>
                </a:solidFill>
              </a:rPr>
              <a:t>Speed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A93D66-88AC-4ACC-33A7-173591F2D1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0" t="11664" b="25578"/>
          <a:stretch/>
        </p:blipFill>
        <p:spPr>
          <a:xfrm>
            <a:off x="606490" y="1360995"/>
            <a:ext cx="10605796" cy="430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28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9ACC775-2D87-AB90-BAF9-C6B4DF5A09EF}"/>
              </a:ext>
            </a:extLst>
          </p:cNvPr>
          <p:cNvSpPr txBox="1"/>
          <p:nvPr/>
        </p:nvSpPr>
        <p:spPr>
          <a:xfrm>
            <a:off x="320546" y="338221"/>
            <a:ext cx="3133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Printing Details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5007D5-691E-DC3D-6C4E-328930238C0B}"/>
              </a:ext>
            </a:extLst>
          </p:cNvPr>
          <p:cNvSpPr txBox="1"/>
          <p:nvPr/>
        </p:nvSpPr>
        <p:spPr>
          <a:xfrm>
            <a:off x="393683" y="876777"/>
            <a:ext cx="1107363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Printer: </a:t>
            </a:r>
            <a:r>
              <a:rPr lang="en-US" dirty="0"/>
              <a:t>Original Prusa  i3 MK3S </a:t>
            </a:r>
          </a:p>
          <a:p>
            <a:r>
              <a:rPr lang="en-US" b="1" dirty="0"/>
              <a:t>Filament Material: </a:t>
            </a:r>
            <a:r>
              <a:rPr lang="en-US" dirty="0"/>
              <a:t>Prusament PLA (</a:t>
            </a:r>
            <a:r>
              <a:rPr lang="en-US" i="1" dirty="0"/>
              <a:t>Galaxy Silver</a:t>
            </a:r>
            <a:r>
              <a:rPr lang="en-US" dirty="0"/>
              <a:t>) </a:t>
            </a:r>
          </a:p>
          <a:p>
            <a:r>
              <a:rPr lang="en-US" b="1" dirty="0"/>
              <a:t>Filament Diameter: </a:t>
            </a:r>
            <a:r>
              <a:rPr lang="en-US" dirty="0"/>
              <a:t>1.75 mm</a:t>
            </a:r>
            <a:endParaRPr lang="en-US" b="1" dirty="0"/>
          </a:p>
          <a:p>
            <a:r>
              <a:rPr lang="en-US" b="1" dirty="0"/>
              <a:t>Layer Height: </a:t>
            </a:r>
            <a:r>
              <a:rPr lang="en-US" dirty="0"/>
              <a:t>0.20 mm</a:t>
            </a:r>
            <a:endParaRPr lang="en-US" b="1" dirty="0"/>
          </a:p>
          <a:p>
            <a:r>
              <a:rPr lang="en-US" b="1" dirty="0"/>
              <a:t>Infill %: </a:t>
            </a:r>
            <a:r>
              <a:rPr lang="en-US" dirty="0"/>
              <a:t>15 </a:t>
            </a:r>
          </a:p>
          <a:p>
            <a:r>
              <a:rPr lang="en-US" b="1" dirty="0"/>
              <a:t>Infill Pattern: </a:t>
            </a:r>
            <a:r>
              <a:rPr lang="en-US" dirty="0"/>
              <a:t>Gyroid (</a:t>
            </a:r>
            <a:r>
              <a:rPr lang="en-US" i="1" dirty="0"/>
              <a:t>others can be used as well</a:t>
            </a:r>
            <a:r>
              <a:rPr lang="en-US" dirty="0"/>
              <a:t>)</a:t>
            </a:r>
            <a:endParaRPr lang="en-US" b="1" dirty="0"/>
          </a:p>
          <a:p>
            <a:r>
              <a:rPr lang="en-US" b="1" dirty="0"/>
              <a:t>Maximum Part Dimensions (vertical): </a:t>
            </a:r>
            <a:r>
              <a:rPr lang="en-US" dirty="0"/>
              <a:t>5.51” (</a:t>
            </a:r>
            <a:r>
              <a:rPr lang="en-US" i="1" dirty="0"/>
              <a:t>pH guide tube component</a:t>
            </a:r>
            <a:r>
              <a:rPr lang="en-US" dirty="0"/>
              <a:t>)</a:t>
            </a:r>
          </a:p>
          <a:p>
            <a:r>
              <a:rPr lang="en-US" b="1" dirty="0"/>
              <a:t>Maximum Part Dimensions (horizontal): </a:t>
            </a:r>
            <a:r>
              <a:rPr lang="en-US" dirty="0"/>
              <a:t>5.94” (</a:t>
            </a:r>
            <a:r>
              <a:rPr lang="en-US" i="1" dirty="0"/>
              <a:t>trolley base component</a:t>
            </a:r>
            <a:r>
              <a:rPr lang="en-US" dirty="0"/>
              <a:t>)</a:t>
            </a:r>
            <a:endParaRPr lang="en-US" b="1" dirty="0"/>
          </a:p>
          <a:p>
            <a:r>
              <a:rPr lang="en-US" b="1" dirty="0"/>
              <a:t>Extruder/Plate Temp: </a:t>
            </a:r>
            <a:r>
              <a:rPr lang="en-US" dirty="0"/>
              <a:t>215°C / 60°C</a:t>
            </a:r>
          </a:p>
          <a:p>
            <a:endParaRPr lang="en-US" b="1" dirty="0"/>
          </a:p>
          <a:p>
            <a:r>
              <a:rPr lang="en-US" b="1" u="sng" dirty="0"/>
              <a:t>Total Material Needed (All Prints):  </a:t>
            </a:r>
            <a:r>
              <a:rPr lang="en-US" dirty="0"/>
              <a:t>412.8 g</a:t>
            </a:r>
            <a:endParaRPr lang="en-US" b="1" dirty="0"/>
          </a:p>
          <a:p>
            <a:r>
              <a:rPr lang="en-US" b="1" u="sng" dirty="0"/>
              <a:t>Estimated Total Material Cost* (All Prints):  </a:t>
            </a:r>
            <a:r>
              <a:rPr lang="en-US" dirty="0"/>
              <a:t>$12.48</a:t>
            </a:r>
            <a:endParaRPr lang="en-US" b="1" u="sng" dirty="0"/>
          </a:p>
          <a:p>
            <a:endParaRPr lang="en-US" b="1" dirty="0"/>
          </a:p>
          <a:p>
            <a:pPr marL="285750" indent="-285750">
              <a:buFontTx/>
              <a:buChar char="-"/>
            </a:pPr>
            <a:r>
              <a:rPr lang="en-US" i="1" dirty="0"/>
              <a:t>Many prints can be grouped together on the same job/plate to lower total print time</a:t>
            </a:r>
          </a:p>
          <a:p>
            <a:pPr marL="285750" indent="-285750">
              <a:buFontTx/>
              <a:buChar char="-"/>
            </a:pPr>
            <a:r>
              <a:rPr lang="en-US" i="1" dirty="0"/>
              <a:t>Files (.3mf, .stl, .f3dm, .obj, .gcode) provided for each component</a:t>
            </a:r>
          </a:p>
          <a:p>
            <a:pPr marL="742950" lvl="1" indent="-285750">
              <a:buFontTx/>
              <a:buChar char="-"/>
            </a:pPr>
            <a:r>
              <a:rPr lang="en-US" i="1" dirty="0"/>
              <a:t>Only use g-code for same printer type used here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i="1" dirty="0"/>
              <a:t>Can modify the parts using the .f3dm file using Autodesk Fusion360 CAD software</a:t>
            </a:r>
          </a:p>
          <a:p>
            <a:pPr marL="285750" indent="-285750">
              <a:buFontTx/>
              <a:buChar char="-"/>
            </a:pPr>
            <a:r>
              <a:rPr lang="en-US" i="1" dirty="0"/>
              <a:t>Information on optimal part orientation &amp; support material usage for each component is in the following pages</a:t>
            </a:r>
          </a:p>
          <a:p>
            <a:pPr marL="285750" indent="-285750">
              <a:buFontTx/>
              <a:buChar char="-"/>
            </a:pPr>
            <a:r>
              <a:rPr lang="en-US" i="1" dirty="0"/>
              <a:t>Additional printer setting details are included at the end of the document</a:t>
            </a:r>
          </a:p>
          <a:p>
            <a:endParaRPr lang="en-US" i="1" dirty="0"/>
          </a:p>
          <a:p>
            <a:r>
              <a:rPr lang="en-US" i="1" dirty="0"/>
              <a:t>*based on $30.24/kg filament pricing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45AB02-25D3-2E20-3B99-0ED085F01C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37" t="12784" r="39846" b="23809"/>
          <a:stretch/>
        </p:blipFill>
        <p:spPr>
          <a:xfrm>
            <a:off x="9957764" y="799886"/>
            <a:ext cx="1742821" cy="17354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picture containing floor, weapon, orange&#10;&#10;Description automatically generated">
            <a:extLst>
              <a:ext uri="{FF2B5EF4-FFF2-40B4-BE49-F238E27FC236}">
                <a16:creationId xmlns:a16="http://schemas.microsoft.com/office/drawing/2014/main" id="{04876B92-5FCC-21B3-10A8-73F45D8AE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770" y="494522"/>
            <a:ext cx="1889449" cy="2519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624C23-90C8-80FF-75DD-35B126202B57}"/>
              </a:ext>
            </a:extLst>
          </p:cNvPr>
          <p:cNvSpPr txBox="1"/>
          <p:nvPr/>
        </p:nvSpPr>
        <p:spPr>
          <a:xfrm>
            <a:off x="7940351" y="3013787"/>
            <a:ext cx="1718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Prusa i3 MK3S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1D99E3-4348-D230-5EAF-A54B2406D21F}"/>
              </a:ext>
            </a:extLst>
          </p:cNvPr>
          <p:cNvSpPr txBox="1"/>
          <p:nvPr/>
        </p:nvSpPr>
        <p:spPr>
          <a:xfrm>
            <a:off x="10087810" y="2579081"/>
            <a:ext cx="1718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15% Gyroid Infill</a:t>
            </a:r>
          </a:p>
        </p:txBody>
      </p:sp>
    </p:spTree>
    <p:extLst>
      <p:ext uri="{BB962C8B-B14F-4D97-AF65-F5344CB8AC3E}">
        <p14:creationId xmlns:p14="http://schemas.microsoft.com/office/powerpoint/2010/main" val="3546688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C47959-C1D0-9C2A-92D2-B221E0929E27}"/>
              </a:ext>
            </a:extLst>
          </p:cNvPr>
          <p:cNvSpPr txBox="1"/>
          <p:nvPr/>
        </p:nvSpPr>
        <p:spPr>
          <a:xfrm>
            <a:off x="320546" y="338221"/>
            <a:ext cx="3133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Trolley Base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FA6086-D8BD-F3C9-35BE-D0B239DA0A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62" t="30539" r="45134" b="24471"/>
          <a:stretch/>
        </p:blipFill>
        <p:spPr>
          <a:xfrm>
            <a:off x="581606" y="3312369"/>
            <a:ext cx="4646645" cy="32750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FFAEE2-E402-FB85-8732-1DBF8846D088}"/>
              </a:ext>
            </a:extLst>
          </p:cNvPr>
          <p:cNvSpPr txBox="1"/>
          <p:nvPr/>
        </p:nvSpPr>
        <p:spPr>
          <a:xfrm>
            <a:off x="393683" y="876777"/>
            <a:ext cx="108963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Quantity Needed: </a:t>
            </a:r>
            <a:r>
              <a:rPr lang="en-US" dirty="0"/>
              <a:t>1</a:t>
            </a:r>
            <a:endParaRPr lang="en-US" b="1" dirty="0"/>
          </a:p>
          <a:p>
            <a:r>
              <a:rPr lang="en-US" b="1" dirty="0"/>
              <a:t>Supports: </a:t>
            </a:r>
            <a:r>
              <a:rPr lang="en-US" dirty="0"/>
              <a:t>None</a:t>
            </a:r>
          </a:p>
          <a:p>
            <a:r>
              <a:rPr lang="en-US" b="1" dirty="0"/>
              <a:t>Post processing: </a:t>
            </a:r>
            <a:r>
              <a:rPr lang="en-US" dirty="0"/>
              <a:t>Use drill press to bore out axle holes (</a:t>
            </a:r>
            <a:r>
              <a:rPr lang="en-US" i="1" dirty="0"/>
              <a:t>5mm or 3/16”</a:t>
            </a:r>
            <a:r>
              <a:rPr lang="en-US" dirty="0"/>
              <a:t>)</a:t>
            </a:r>
          </a:p>
          <a:p>
            <a:r>
              <a:rPr lang="en-US" b="1" dirty="0"/>
              <a:t>PLA used: </a:t>
            </a:r>
            <a:r>
              <a:rPr lang="en-US" dirty="0"/>
              <a:t>38.71 g</a:t>
            </a:r>
          </a:p>
          <a:p>
            <a:r>
              <a:rPr lang="en-US" b="1" dirty="0"/>
              <a:t>Estimated PLA cost: </a:t>
            </a:r>
            <a:r>
              <a:rPr lang="en-US" dirty="0"/>
              <a:t>$1.17</a:t>
            </a:r>
          </a:p>
          <a:p>
            <a:r>
              <a:rPr lang="en-US" b="1" dirty="0"/>
              <a:t>Estimated Print Time: </a:t>
            </a:r>
            <a:r>
              <a:rPr lang="en-US" dirty="0"/>
              <a:t>3.5 hours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78F71-5076-8294-2F3A-78525C71D952}"/>
              </a:ext>
            </a:extLst>
          </p:cNvPr>
          <p:cNvSpPr txBox="1"/>
          <p:nvPr/>
        </p:nvSpPr>
        <p:spPr>
          <a:xfrm>
            <a:off x="2048965" y="2877722"/>
            <a:ext cx="171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855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C47959-C1D0-9C2A-92D2-B221E0929E27}"/>
              </a:ext>
            </a:extLst>
          </p:cNvPr>
          <p:cNvSpPr txBox="1"/>
          <p:nvPr/>
        </p:nvSpPr>
        <p:spPr>
          <a:xfrm>
            <a:off x="320546" y="338221"/>
            <a:ext cx="3133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Side Assembly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FFAEE2-E402-FB85-8732-1DBF8846D088}"/>
              </a:ext>
            </a:extLst>
          </p:cNvPr>
          <p:cNvSpPr txBox="1"/>
          <p:nvPr/>
        </p:nvSpPr>
        <p:spPr>
          <a:xfrm>
            <a:off x="393683" y="876777"/>
            <a:ext cx="108963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Quantity Needed: </a:t>
            </a:r>
            <a:r>
              <a:rPr lang="en-US" dirty="0"/>
              <a:t>1</a:t>
            </a:r>
            <a:endParaRPr lang="en-US" b="1" dirty="0"/>
          </a:p>
          <a:p>
            <a:r>
              <a:rPr lang="en-US" b="1" dirty="0"/>
              <a:t>Supports: </a:t>
            </a:r>
            <a:r>
              <a:rPr lang="en-US" dirty="0"/>
              <a:t>Yes (</a:t>
            </a:r>
            <a:r>
              <a:rPr lang="en-US" i="1" dirty="0"/>
              <a:t>on build plate only</a:t>
            </a:r>
            <a:r>
              <a:rPr lang="en-US" dirty="0"/>
              <a:t>)</a:t>
            </a:r>
          </a:p>
          <a:p>
            <a:r>
              <a:rPr lang="en-US" b="1" dirty="0"/>
              <a:t>Post processing: </a:t>
            </a:r>
            <a:r>
              <a:rPr lang="en-US" dirty="0"/>
              <a:t>Remove support material carefully</a:t>
            </a:r>
          </a:p>
          <a:p>
            <a:r>
              <a:rPr lang="en-US" b="1" dirty="0"/>
              <a:t>PLA used: </a:t>
            </a:r>
            <a:r>
              <a:rPr lang="en-US" dirty="0"/>
              <a:t>66.42</a:t>
            </a:r>
            <a:r>
              <a:rPr lang="en-US" b="1" dirty="0"/>
              <a:t> </a:t>
            </a:r>
            <a:r>
              <a:rPr lang="en-US" dirty="0"/>
              <a:t>g</a:t>
            </a:r>
          </a:p>
          <a:p>
            <a:r>
              <a:rPr lang="en-US" b="1" dirty="0"/>
              <a:t>Estimated PLA cost: </a:t>
            </a:r>
            <a:r>
              <a:rPr lang="en-US" dirty="0"/>
              <a:t>$2.01</a:t>
            </a:r>
          </a:p>
          <a:p>
            <a:r>
              <a:rPr lang="en-US" b="1" dirty="0"/>
              <a:t>Estimated Print Time: </a:t>
            </a:r>
            <a:r>
              <a:rPr lang="en-US" dirty="0"/>
              <a:t>5.5 hours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78F71-5076-8294-2F3A-78525C71D952}"/>
              </a:ext>
            </a:extLst>
          </p:cNvPr>
          <p:cNvSpPr txBox="1"/>
          <p:nvPr/>
        </p:nvSpPr>
        <p:spPr>
          <a:xfrm>
            <a:off x="2048965" y="2877722"/>
            <a:ext cx="171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Orientation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A5D21F-0376-BDDB-9848-C893825108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85" t="25714" r="34566" b="20409"/>
          <a:stretch/>
        </p:blipFill>
        <p:spPr>
          <a:xfrm>
            <a:off x="6511461" y="3353381"/>
            <a:ext cx="3920162" cy="29739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F75D9-FF43-0897-B13D-5A4B274505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94" t="27891" r="44603" b="27347"/>
          <a:stretch/>
        </p:blipFill>
        <p:spPr>
          <a:xfrm>
            <a:off x="998376" y="3353381"/>
            <a:ext cx="4021493" cy="30495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39B511-A271-DF36-060C-E0701F8057A6}"/>
              </a:ext>
            </a:extLst>
          </p:cNvPr>
          <p:cNvSpPr txBox="1"/>
          <p:nvPr/>
        </p:nvSpPr>
        <p:spPr>
          <a:xfrm>
            <a:off x="7615579" y="2877722"/>
            <a:ext cx="171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w/Supports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407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C47959-C1D0-9C2A-92D2-B221E0929E27}"/>
              </a:ext>
            </a:extLst>
          </p:cNvPr>
          <p:cNvSpPr txBox="1"/>
          <p:nvPr/>
        </p:nvSpPr>
        <p:spPr>
          <a:xfrm>
            <a:off x="320546" y="338221"/>
            <a:ext cx="3133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pH Sensor Guide Tube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FFAEE2-E402-FB85-8732-1DBF8846D088}"/>
              </a:ext>
            </a:extLst>
          </p:cNvPr>
          <p:cNvSpPr txBox="1"/>
          <p:nvPr/>
        </p:nvSpPr>
        <p:spPr>
          <a:xfrm>
            <a:off x="393683" y="876777"/>
            <a:ext cx="108963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Quantity Needed: </a:t>
            </a:r>
            <a:r>
              <a:rPr lang="en-US" dirty="0"/>
              <a:t>1</a:t>
            </a:r>
            <a:endParaRPr lang="en-US" b="1" dirty="0"/>
          </a:p>
          <a:p>
            <a:r>
              <a:rPr lang="en-US" b="1" dirty="0"/>
              <a:t>Supports: </a:t>
            </a:r>
            <a:r>
              <a:rPr lang="en-US" dirty="0"/>
              <a:t>Yes (</a:t>
            </a:r>
            <a:r>
              <a:rPr lang="en-US" i="1" dirty="0"/>
              <a:t>on build plate only</a:t>
            </a:r>
            <a:r>
              <a:rPr lang="en-US" dirty="0"/>
              <a:t>)</a:t>
            </a:r>
          </a:p>
          <a:p>
            <a:r>
              <a:rPr lang="en-US" b="1" dirty="0"/>
              <a:t>Post processing: </a:t>
            </a:r>
            <a:r>
              <a:rPr lang="en-US" dirty="0"/>
              <a:t>Remove support material carefully</a:t>
            </a:r>
          </a:p>
          <a:p>
            <a:r>
              <a:rPr lang="en-US" b="1" dirty="0"/>
              <a:t>PLA used: </a:t>
            </a:r>
            <a:r>
              <a:rPr lang="en-US" dirty="0"/>
              <a:t>42.45</a:t>
            </a:r>
            <a:r>
              <a:rPr lang="en-US" b="1" dirty="0"/>
              <a:t> </a:t>
            </a:r>
            <a:r>
              <a:rPr lang="en-US" dirty="0"/>
              <a:t>g</a:t>
            </a:r>
          </a:p>
          <a:p>
            <a:r>
              <a:rPr lang="en-US" b="1" dirty="0"/>
              <a:t>Estimated PLA cost: </a:t>
            </a:r>
            <a:r>
              <a:rPr lang="en-US" dirty="0"/>
              <a:t>$1.28</a:t>
            </a:r>
            <a:endParaRPr lang="en-US" b="1" dirty="0"/>
          </a:p>
          <a:p>
            <a:r>
              <a:rPr lang="en-US" b="1" dirty="0"/>
              <a:t>Estimated Print Time: </a:t>
            </a:r>
            <a:r>
              <a:rPr lang="en-US" dirty="0"/>
              <a:t>4.5 hours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78F71-5076-8294-2F3A-78525C71D952}"/>
              </a:ext>
            </a:extLst>
          </p:cNvPr>
          <p:cNvSpPr txBox="1"/>
          <p:nvPr/>
        </p:nvSpPr>
        <p:spPr>
          <a:xfrm>
            <a:off x="2048965" y="2877722"/>
            <a:ext cx="171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Orientation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39B511-A271-DF36-060C-E0701F8057A6}"/>
              </a:ext>
            </a:extLst>
          </p:cNvPr>
          <p:cNvSpPr txBox="1"/>
          <p:nvPr/>
        </p:nvSpPr>
        <p:spPr>
          <a:xfrm>
            <a:off x="7615579" y="2877722"/>
            <a:ext cx="171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w/Supports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578A66-6364-DB89-96C6-993D75825C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68" t="18095" r="50000" b="21225"/>
          <a:stretch/>
        </p:blipFill>
        <p:spPr>
          <a:xfrm>
            <a:off x="1887408" y="3247053"/>
            <a:ext cx="2134086" cy="31903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6505F52-E54B-3724-6334-3B5848F8DD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21" t="15919" r="52169" b="16462"/>
          <a:stretch/>
        </p:blipFill>
        <p:spPr>
          <a:xfrm>
            <a:off x="7615579" y="3247053"/>
            <a:ext cx="1711924" cy="31747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7DB604-A524-7166-E5E4-83AEDA9134DE}"/>
              </a:ext>
            </a:extLst>
          </p:cNvPr>
          <p:cNvCxnSpPr>
            <a:cxnSpLocks/>
          </p:cNvCxnSpPr>
          <p:nvPr/>
        </p:nvCxnSpPr>
        <p:spPr>
          <a:xfrm>
            <a:off x="1632857" y="5169159"/>
            <a:ext cx="1110343" cy="24259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F5947A4-A1B0-8EC5-9E0A-B4F08BA7EF6A}"/>
              </a:ext>
            </a:extLst>
          </p:cNvPr>
          <p:cNvSpPr txBox="1"/>
          <p:nvPr/>
        </p:nvSpPr>
        <p:spPr>
          <a:xfrm>
            <a:off x="354563" y="4921125"/>
            <a:ext cx="1301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Longer 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828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C47959-C1D0-9C2A-92D2-B221E0929E27}"/>
              </a:ext>
            </a:extLst>
          </p:cNvPr>
          <p:cNvSpPr txBox="1"/>
          <p:nvPr/>
        </p:nvSpPr>
        <p:spPr>
          <a:xfrm>
            <a:off x="320546" y="338221"/>
            <a:ext cx="3133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pH Sensor Sleeve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FFAEE2-E402-FB85-8732-1DBF8846D088}"/>
              </a:ext>
            </a:extLst>
          </p:cNvPr>
          <p:cNvSpPr txBox="1"/>
          <p:nvPr/>
        </p:nvSpPr>
        <p:spPr>
          <a:xfrm>
            <a:off x="320546" y="886108"/>
            <a:ext cx="108963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Quantity Needed: </a:t>
            </a:r>
            <a:r>
              <a:rPr lang="en-US" dirty="0"/>
              <a:t>1</a:t>
            </a:r>
            <a:endParaRPr lang="en-US" b="1" dirty="0"/>
          </a:p>
          <a:p>
            <a:r>
              <a:rPr lang="en-US" b="1" dirty="0"/>
              <a:t>Supports: </a:t>
            </a:r>
            <a:r>
              <a:rPr lang="en-US" dirty="0"/>
              <a:t>None</a:t>
            </a:r>
          </a:p>
          <a:p>
            <a:r>
              <a:rPr lang="en-US" b="1" dirty="0"/>
              <a:t>Post processing: </a:t>
            </a:r>
            <a:r>
              <a:rPr lang="en-US" dirty="0"/>
              <a:t>None</a:t>
            </a:r>
          </a:p>
          <a:p>
            <a:r>
              <a:rPr lang="en-US" b="1" dirty="0"/>
              <a:t>PLA used: </a:t>
            </a:r>
            <a:r>
              <a:rPr lang="en-US" dirty="0"/>
              <a:t>11.29 g</a:t>
            </a:r>
          </a:p>
          <a:p>
            <a:r>
              <a:rPr lang="en-US" b="1" dirty="0"/>
              <a:t>Estimated PLA cost: </a:t>
            </a:r>
            <a:r>
              <a:rPr lang="en-US" dirty="0"/>
              <a:t>$0.34</a:t>
            </a:r>
          </a:p>
          <a:p>
            <a:r>
              <a:rPr lang="en-US" b="1" dirty="0"/>
              <a:t>Estimated Print Time: </a:t>
            </a:r>
            <a:r>
              <a:rPr lang="en-US" dirty="0"/>
              <a:t>1.5 hours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78F71-5076-8294-2F3A-78525C71D952}"/>
              </a:ext>
            </a:extLst>
          </p:cNvPr>
          <p:cNvSpPr txBox="1"/>
          <p:nvPr/>
        </p:nvSpPr>
        <p:spPr>
          <a:xfrm>
            <a:off x="2048965" y="2877722"/>
            <a:ext cx="171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Orientation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A3BC4E-AA43-DFBB-2F1C-20D06BCD06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00" t="18231" r="52857" b="17959"/>
          <a:stretch/>
        </p:blipFill>
        <p:spPr>
          <a:xfrm>
            <a:off x="2126778" y="3261279"/>
            <a:ext cx="1556298" cy="325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C47959-C1D0-9C2A-92D2-B221E0929E27}"/>
              </a:ext>
            </a:extLst>
          </p:cNvPr>
          <p:cNvSpPr txBox="1"/>
          <p:nvPr/>
        </p:nvSpPr>
        <p:spPr>
          <a:xfrm>
            <a:off x="320546" y="338221"/>
            <a:ext cx="3133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Mid-Axle Supports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FFAEE2-E402-FB85-8732-1DBF8846D088}"/>
              </a:ext>
            </a:extLst>
          </p:cNvPr>
          <p:cNvSpPr txBox="1"/>
          <p:nvPr/>
        </p:nvSpPr>
        <p:spPr>
          <a:xfrm>
            <a:off x="393683" y="876777"/>
            <a:ext cx="108963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Quantity Needed: </a:t>
            </a:r>
            <a:r>
              <a:rPr lang="en-US" dirty="0"/>
              <a:t>8</a:t>
            </a:r>
          </a:p>
          <a:p>
            <a:r>
              <a:rPr lang="en-US" b="1" dirty="0"/>
              <a:t>Supports: </a:t>
            </a:r>
            <a:r>
              <a:rPr lang="en-US" dirty="0"/>
              <a:t>None</a:t>
            </a:r>
          </a:p>
          <a:p>
            <a:r>
              <a:rPr lang="en-US" b="1" dirty="0"/>
              <a:t>Post processing: </a:t>
            </a:r>
            <a:r>
              <a:rPr lang="en-US" dirty="0"/>
              <a:t>Use drill press to bore out axle holes (</a:t>
            </a:r>
            <a:r>
              <a:rPr lang="en-US" i="1" dirty="0"/>
              <a:t>5mm or 3/16”</a:t>
            </a:r>
            <a:r>
              <a:rPr lang="en-US" dirty="0"/>
              <a:t>)</a:t>
            </a:r>
          </a:p>
          <a:p>
            <a:r>
              <a:rPr lang="en-US" b="1" dirty="0"/>
              <a:t>PLA used (8): </a:t>
            </a:r>
            <a:r>
              <a:rPr lang="en-US" dirty="0"/>
              <a:t>19.65 g</a:t>
            </a:r>
          </a:p>
          <a:p>
            <a:r>
              <a:rPr lang="en-US" b="1" dirty="0"/>
              <a:t>Estimated PLA cost (8): </a:t>
            </a:r>
            <a:r>
              <a:rPr lang="en-US" dirty="0"/>
              <a:t>$0.59</a:t>
            </a:r>
          </a:p>
          <a:p>
            <a:r>
              <a:rPr lang="en-US" b="1" dirty="0"/>
              <a:t>Estimated Print Time (8): </a:t>
            </a:r>
            <a:r>
              <a:rPr lang="en-US" dirty="0"/>
              <a:t>2.25 hours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78F71-5076-8294-2F3A-78525C71D952}"/>
              </a:ext>
            </a:extLst>
          </p:cNvPr>
          <p:cNvSpPr txBox="1"/>
          <p:nvPr/>
        </p:nvSpPr>
        <p:spPr>
          <a:xfrm>
            <a:off x="1887408" y="2877722"/>
            <a:ext cx="2075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Orientation (single)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39B511-A271-DF36-060C-E0701F8057A6}"/>
              </a:ext>
            </a:extLst>
          </p:cNvPr>
          <p:cNvSpPr txBox="1"/>
          <p:nvPr/>
        </p:nvSpPr>
        <p:spPr>
          <a:xfrm>
            <a:off x="7615579" y="2877722"/>
            <a:ext cx="1892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Orientation (all 8)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FF4A08F-1EDE-64BA-0D8D-75A3E9FADD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1" t="20544" r="45587" b="18096"/>
          <a:stretch/>
        </p:blipFill>
        <p:spPr>
          <a:xfrm>
            <a:off x="1288772" y="3340359"/>
            <a:ext cx="3272438" cy="31070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1FF43E-C297-8522-0F29-9E89A4F024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82" t="17823" r="40506" b="15511"/>
          <a:stretch/>
        </p:blipFill>
        <p:spPr>
          <a:xfrm>
            <a:off x="6664342" y="3340359"/>
            <a:ext cx="3762679" cy="31070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1305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C47959-C1D0-9C2A-92D2-B221E0929E27}"/>
              </a:ext>
            </a:extLst>
          </p:cNvPr>
          <p:cNvSpPr txBox="1"/>
          <p:nvPr/>
        </p:nvSpPr>
        <p:spPr>
          <a:xfrm>
            <a:off x="320546" y="338221"/>
            <a:ext cx="3133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End-Axle Supports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FFAEE2-E402-FB85-8732-1DBF8846D088}"/>
              </a:ext>
            </a:extLst>
          </p:cNvPr>
          <p:cNvSpPr txBox="1"/>
          <p:nvPr/>
        </p:nvSpPr>
        <p:spPr>
          <a:xfrm>
            <a:off x="393683" y="876777"/>
            <a:ext cx="108963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Quantity Needed: </a:t>
            </a:r>
            <a:r>
              <a:rPr lang="en-US" dirty="0"/>
              <a:t>4</a:t>
            </a:r>
          </a:p>
          <a:p>
            <a:r>
              <a:rPr lang="en-US" b="1" dirty="0"/>
              <a:t>Supports: </a:t>
            </a:r>
            <a:r>
              <a:rPr lang="en-US" dirty="0"/>
              <a:t>None</a:t>
            </a:r>
          </a:p>
          <a:p>
            <a:r>
              <a:rPr lang="en-US" b="1" dirty="0"/>
              <a:t>Post processing: </a:t>
            </a:r>
            <a:r>
              <a:rPr lang="en-US" dirty="0"/>
              <a:t>None</a:t>
            </a:r>
          </a:p>
          <a:p>
            <a:r>
              <a:rPr lang="en-US" b="1" dirty="0"/>
              <a:t>PLA used (4): </a:t>
            </a:r>
            <a:r>
              <a:rPr lang="en-US" dirty="0"/>
              <a:t>12.21 g</a:t>
            </a:r>
          </a:p>
          <a:p>
            <a:r>
              <a:rPr lang="en-US" b="1" dirty="0"/>
              <a:t>Estimated PLA cost (4): </a:t>
            </a:r>
            <a:r>
              <a:rPr lang="en-US" dirty="0"/>
              <a:t>$0.37</a:t>
            </a:r>
          </a:p>
          <a:p>
            <a:r>
              <a:rPr lang="en-US" b="1" dirty="0"/>
              <a:t>Estimated Print Time (4): </a:t>
            </a:r>
            <a:r>
              <a:rPr lang="en-US" dirty="0"/>
              <a:t>1.5 hours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78F71-5076-8294-2F3A-78525C71D952}"/>
              </a:ext>
            </a:extLst>
          </p:cNvPr>
          <p:cNvSpPr txBox="1"/>
          <p:nvPr/>
        </p:nvSpPr>
        <p:spPr>
          <a:xfrm>
            <a:off x="1887408" y="2877722"/>
            <a:ext cx="2075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Orientation (single)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39B511-A271-DF36-060C-E0701F8057A6}"/>
              </a:ext>
            </a:extLst>
          </p:cNvPr>
          <p:cNvSpPr txBox="1"/>
          <p:nvPr/>
        </p:nvSpPr>
        <p:spPr>
          <a:xfrm>
            <a:off x="7615579" y="2877722"/>
            <a:ext cx="1892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Orientation (all 4)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6E2912-6779-6C88-4FF4-79BD40465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01" t="25579" r="43673" b="20545"/>
          <a:stretch/>
        </p:blipFill>
        <p:spPr>
          <a:xfrm>
            <a:off x="1390261" y="3429000"/>
            <a:ext cx="3202130" cy="29836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0E8489-CE5A-B66B-6621-3C197EC6DF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22" t="16598" r="33418" b="8707"/>
          <a:stretch/>
        </p:blipFill>
        <p:spPr>
          <a:xfrm>
            <a:off x="6684092" y="3440660"/>
            <a:ext cx="3756863" cy="29805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3034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C47959-C1D0-9C2A-92D2-B221E0929E27}"/>
              </a:ext>
            </a:extLst>
          </p:cNvPr>
          <p:cNvSpPr txBox="1"/>
          <p:nvPr/>
        </p:nvSpPr>
        <p:spPr>
          <a:xfrm>
            <a:off x="320546" y="338221"/>
            <a:ext cx="3133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Force Sensor Holders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FFAEE2-E402-FB85-8732-1DBF8846D088}"/>
              </a:ext>
            </a:extLst>
          </p:cNvPr>
          <p:cNvSpPr txBox="1"/>
          <p:nvPr/>
        </p:nvSpPr>
        <p:spPr>
          <a:xfrm>
            <a:off x="393683" y="876777"/>
            <a:ext cx="108963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Quantity Needed: </a:t>
            </a:r>
            <a:r>
              <a:rPr lang="en-US" dirty="0"/>
              <a:t>2</a:t>
            </a:r>
          </a:p>
          <a:p>
            <a:r>
              <a:rPr lang="en-US" b="1" dirty="0"/>
              <a:t>Supports: </a:t>
            </a:r>
            <a:r>
              <a:rPr lang="en-US" dirty="0"/>
              <a:t>None</a:t>
            </a:r>
          </a:p>
          <a:p>
            <a:r>
              <a:rPr lang="en-US" b="1" dirty="0"/>
              <a:t>Post processing: </a:t>
            </a:r>
            <a:r>
              <a:rPr lang="en-US" dirty="0"/>
              <a:t>None</a:t>
            </a:r>
          </a:p>
          <a:p>
            <a:r>
              <a:rPr lang="en-US" b="1" dirty="0"/>
              <a:t>PLA used (2): </a:t>
            </a:r>
            <a:r>
              <a:rPr lang="en-US" dirty="0"/>
              <a:t>2.18 g</a:t>
            </a:r>
          </a:p>
          <a:p>
            <a:r>
              <a:rPr lang="en-US" b="1" dirty="0"/>
              <a:t>Estimated PLA cost (2): </a:t>
            </a:r>
            <a:r>
              <a:rPr lang="en-US" dirty="0"/>
              <a:t>$0.07</a:t>
            </a:r>
          </a:p>
          <a:p>
            <a:r>
              <a:rPr lang="en-US" b="1" dirty="0"/>
              <a:t>Estimated Print Time (2): </a:t>
            </a:r>
            <a:r>
              <a:rPr lang="en-US" dirty="0"/>
              <a:t>0.33 hours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78F71-5076-8294-2F3A-78525C71D952}"/>
              </a:ext>
            </a:extLst>
          </p:cNvPr>
          <p:cNvSpPr txBox="1"/>
          <p:nvPr/>
        </p:nvSpPr>
        <p:spPr>
          <a:xfrm>
            <a:off x="1887408" y="2877722"/>
            <a:ext cx="2075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Orientation (single)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39B511-A271-DF36-060C-E0701F8057A6}"/>
              </a:ext>
            </a:extLst>
          </p:cNvPr>
          <p:cNvSpPr txBox="1"/>
          <p:nvPr/>
        </p:nvSpPr>
        <p:spPr>
          <a:xfrm>
            <a:off x="7615579" y="2877722"/>
            <a:ext cx="1892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Orientation (all 2)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4BC186-6FE7-95F5-5C05-E872B16681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89" t="27211" r="47653" b="21360"/>
          <a:stretch/>
        </p:blipFill>
        <p:spPr>
          <a:xfrm>
            <a:off x="1412120" y="3429000"/>
            <a:ext cx="3025742" cy="30019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35AAC6-B989-5149-E818-3C6B880038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66" t="27619" r="50000" b="27347"/>
          <a:stretch/>
        </p:blipFill>
        <p:spPr>
          <a:xfrm>
            <a:off x="7023031" y="3429000"/>
            <a:ext cx="3014010" cy="30019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524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10374</TotalTime>
  <Words>752</Words>
  <Application>Microsoft Office PowerPoint</Application>
  <PresentationFormat>Widescreen</PresentationFormat>
  <Paragraphs>114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Logan Saar</dc:creator>
  <cp:lastModifiedBy>Logan Saar</cp:lastModifiedBy>
  <cp:revision>36</cp:revision>
  <cp:lastPrinted>2023-01-23T20:48:06Z</cp:lastPrinted>
  <dcterms:created xsi:type="dcterms:W3CDTF">2023-01-23T19:13:06Z</dcterms:created>
  <dcterms:modified xsi:type="dcterms:W3CDTF">2023-02-15T18:22:15Z</dcterms:modified>
</cp:coreProperties>
</file>